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  <p:embeddedFont>
      <p:font typeface="Montserrat ExtraBold"/>
      <p:bold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8">
          <p15:clr>
            <a:srgbClr val="A4A3A4"/>
          </p15:clr>
        </p15:guide>
        <p15:guide id="2" pos="2880">
          <p15:clr>
            <a:srgbClr val="A4A3A4"/>
          </p15:clr>
        </p15:guide>
        <p15:guide id="3" pos="2119">
          <p15:clr>
            <a:srgbClr val="9AA0A6"/>
          </p15:clr>
        </p15:guide>
        <p15:guide id="4" pos="1428">
          <p15:clr>
            <a:srgbClr val="9AA0A6"/>
          </p15:clr>
        </p15:guide>
        <p15:guide id="5" orient="horz" pos="432">
          <p15:clr>
            <a:srgbClr val="9AA0A6"/>
          </p15:clr>
        </p15:guide>
        <p15:guide id="6" pos="3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8" orient="horz"/>
        <p:guide pos="2880"/>
        <p:guide pos="2119"/>
        <p:guide pos="1428"/>
        <p:guide pos="432" orient="horz"/>
        <p:guide pos="3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ExtraBold-boldItalic.fntdata"/><Relationship Id="rId16" Type="http://schemas.openxmlformats.org/officeDocument/2006/relationships/font" Target="fonts/MontserratExtra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bdb124f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9bdb124f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9bdb124fb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9bdb124f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b14deaef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b14deaef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b14deaefa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b14deaefa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b14deaefa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ab14deaefa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3364025" y="1455650"/>
            <a:ext cx="4361400" cy="1166400"/>
          </a:xfrm>
          <a:prstGeom prst="rect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498476" y="1545300"/>
            <a:ext cx="3994800" cy="14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МНОГОФУНКЦИОНАЛЬНЫЕ КОЛЛЕДЖИ И ИХ РАЗВИТИЕ </a:t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В РОССИИ</a:t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267024" y="1340156"/>
            <a:ext cx="3787500" cy="115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364025" y="2586275"/>
            <a:ext cx="4361400" cy="115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2190825" y="503075"/>
            <a:ext cx="5653500" cy="22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Среднее профессиональное образование играет ключевую роль</a:t>
            </a:r>
            <a:br>
              <a:rPr lang="en" sz="11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в государственной политике построения эффективной экономики, ускорения темпов экономического роста и технологического развития, обеспечения устойчивого и сбалансированного развития страны, сокращения межрегиональных различий в уровне и качестве жизни населения. Особое внимание сосредоточено на развитии многофункциональных колледжей, деятельность которых ориентирована на широкий спектр задач образовательной и не образовательной деятельности, на охват более широких слоев населения различными видами образовательных услуг, на подготовку кадров для конкретных территорий, на развитие перспективных центров экономического роста.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188575" y="2881025"/>
            <a:ext cx="5653500" cy="17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Цель создания многофункциональных колледжей –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формирование и развитие оптимальной модели профессиональной образовательной организации, которая обеспечивает разработку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реализацию образовательных программ в соответствии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 потребностями территориальной экономики и спроса населения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на образовательные услуги, а также их модернизацию с учетом технологического развития отраслей экономики.</a:t>
            </a:r>
            <a:endParaRPr sz="19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401441" y="341775"/>
            <a:ext cx="4314300" cy="3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Выделяют три основные</a:t>
            </a:r>
            <a:br>
              <a:rPr lang="en" sz="18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8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модели многофункциональных колледжей: </a:t>
            </a:r>
            <a:r>
              <a:rPr lang="en" sz="18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комплексную, ресурсно</a:t>
            </a:r>
            <a:r>
              <a:rPr lang="en" sz="18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lang="en" sz="18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отраслевую</a:t>
            </a:r>
            <a:br>
              <a:rPr lang="en" sz="18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8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и распределенную.  </a:t>
            </a:r>
            <a:endParaRPr sz="1800">
              <a:solidFill>
                <a:srgbClr val="B0241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Montserrat"/>
                <a:ea typeface="Montserrat"/>
                <a:cs typeface="Montserrat"/>
                <a:sym typeface="Montserrat"/>
              </a:rPr>
              <a:t>Комплексная модель 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реализует образовательную деятельность широкого спектра программ, охватывающих большинство востребованных в регионе профессий.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Montserrat"/>
                <a:ea typeface="Montserrat"/>
                <a:cs typeface="Montserrat"/>
                <a:sym typeface="Montserrat"/>
              </a:rPr>
              <a:t>Ресурсно-отраслевая модель 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ориентирована на подготовку кадров для крупного работодателя или каких-то градообразующих предприятий.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Montserrat"/>
                <a:ea typeface="Montserrat"/>
                <a:cs typeface="Montserrat"/>
                <a:sym typeface="Montserrat"/>
              </a:rPr>
              <a:t>Распределительная модель</a:t>
            </a: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предполагает развитую сеть партнерских отношений с другими колледжами, привлечение их ресурсов по необходимому для региона направлению.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524" y="-8407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887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/>
        </p:nvSpPr>
        <p:spPr>
          <a:xfrm>
            <a:off x="4848875" y="341775"/>
            <a:ext cx="3787500" cy="45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Профессиональную образовательную</a:t>
            </a:r>
            <a:br>
              <a:rPr lang="en" sz="1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организацию можно охарактеризовать и называть многофункциональным колледжем, если она обладает набором следующих характеристик: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"/>
              <a:buChar char="►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располагает развитой и достаточной инфраструктурой и материально-технической оснащенностью;</a:t>
            </a:r>
            <a:br>
              <a:rPr lang="en" sz="1000"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"/>
              <a:buChar char="►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реализует широкий спектр основных образовательных программ и дополнительных программ различных уровней образования</a:t>
            </a:r>
            <a:br>
              <a:rPr lang="en" sz="1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и направлений, которые востребованы различными категориями населения</a:t>
            </a:r>
            <a:br>
              <a:rPr lang="en" sz="1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и отвечают задачам социально- экономического развития региона;</a:t>
            </a:r>
            <a:br>
              <a:rPr lang="en" sz="1000"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"/>
              <a:buChar char="►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осуществляет не образовательную деятельность, в частности, производственную (в том числе, в рамках организации практической подготовки обучающихся), просветительскую, консультационную и иную деятельность, которая не противоречит целям создания образовательной организации.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6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/>
          <p:nvPr/>
        </p:nvSpPr>
        <p:spPr>
          <a:xfrm>
            <a:off x="2190825" y="350675"/>
            <a:ext cx="60489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КЛЮЧЕВЫЕ НАПРАВЛЕНИЯ ДЕЯТЕЛЬНОСТИ МНОГОФУНКЦИОНАЛЬНЫХ КОЛЛЕДЖЕЙ</a:t>
            </a:r>
            <a:endParaRPr sz="1000"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/>
          <p:nvPr/>
        </p:nvSpPr>
        <p:spPr>
          <a:xfrm>
            <a:off x="2697275" y="1278600"/>
            <a:ext cx="5955900" cy="3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образовательное направление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производственное – организация и развитие деятельности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 оказанию производственных и профессиональных услуг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методическое – разработка, реализация и модернизация широкого спектра образовательных программ, востребованных на рынке труда и сопровождение профессиональных образовательных организаций региона в этом вопросе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аналитическое – сопровождение по вопросам потребности регионального рынка труда в квалифицированных кадрах по приоритетным профессиям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специальностям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организационное – построение эффективной системы управления многофункциональным колледжем и организация системного взаимодействия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 работодателями, предприятиями и организациями реального сектора экономики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социально-культурное.  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2302564" y="1252702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b="1" sz="1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2302564" y="1671816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1" sz="1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6"/>
          <p:cNvSpPr/>
          <p:nvPr/>
        </p:nvSpPr>
        <p:spPr>
          <a:xfrm>
            <a:off x="2302564" y="2126108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1" sz="1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6"/>
          <p:cNvSpPr/>
          <p:nvPr/>
        </p:nvSpPr>
        <p:spPr>
          <a:xfrm>
            <a:off x="2302564" y="2721349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 sz="1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2302564" y="3349766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b="1" sz="1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2302564" y="4024806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b="1" sz="1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7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7"/>
          <p:cNvSpPr txBox="1"/>
          <p:nvPr/>
        </p:nvSpPr>
        <p:spPr>
          <a:xfrm>
            <a:off x="2190825" y="350675"/>
            <a:ext cx="67146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Р</a:t>
            </a: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еализация модели многофункционального</a:t>
            </a:r>
            <a:b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колледжа должна обеспечить решение следующих задач:</a:t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/>
          <p:cNvSpPr txBox="1"/>
          <p:nvPr/>
        </p:nvSpPr>
        <p:spPr>
          <a:xfrm>
            <a:off x="2101375" y="1010325"/>
            <a:ext cx="6551700" cy="3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►"/>
            </a:pPr>
            <a:r>
              <a:rPr b="1" lang="en" sz="12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Обеспечение широкого спектра образовательных программ,</a:t>
            </a:r>
            <a:br>
              <a:rPr lang="en" sz="11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отвечающих на потребности основных работодателей и населения региона.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►"/>
            </a:pPr>
            <a:r>
              <a:rPr b="1" lang="en" sz="12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Обеспечение финансовой устойчивости, </a:t>
            </a: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оптимизации процессов управления, развитие производственной, консультационной</a:t>
            </a:r>
            <a:br>
              <a:rPr lang="en" sz="11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и социально-культурной деятельности.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►"/>
            </a:pPr>
            <a:r>
              <a:rPr b="1" lang="en" sz="12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Привлечение профессиональных кадров, </a:t>
            </a: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действующих специалистов</a:t>
            </a:r>
            <a:br>
              <a:rPr lang="en" sz="11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за счет обеспечения достойного уровня заработной платы.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►"/>
            </a:pPr>
            <a:r>
              <a:rPr b="1" lang="en" sz="12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Развитие новых форм образовательной деятельности</a:t>
            </a: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 и современных образовательных технологий, использование сетевой формы реализации образовательных программ, дуального обучения, применения дистанционных образовательных технологий и электронного обучения.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►"/>
            </a:pPr>
            <a:r>
              <a:rPr b="1" lang="en" sz="12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Эффективное управление инфраструктурой </a:t>
            </a: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и обеспечение оперативной модернизации материально-технической базы.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►"/>
            </a:pPr>
            <a:r>
              <a:rPr b="1" lang="en" sz="12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Повышение информационной открытости, </a:t>
            </a: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реализация рекламных кампаний и развитие инструментов для привлечения разных категорий обучающихся.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8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8"/>
          <p:cNvSpPr txBox="1"/>
          <p:nvPr/>
        </p:nvSpPr>
        <p:spPr>
          <a:xfrm>
            <a:off x="2267025" y="503075"/>
            <a:ext cx="6190800" cy="41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Важными и необходимыми элементами, обеспечивающими успешность функционирования модели многофункционального колледжа, являются взаимодействие с предприятиями и организациями реального сектора экономики,</a:t>
            </a:r>
            <a:br>
              <a:rPr lang="en" sz="1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а также внутренние организационные и управленческие изменения</a:t>
            </a:r>
            <a:br>
              <a:rPr lang="en" sz="1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в профессиональной образовательной организации.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Таким образом, более эффективное использование имеющейся инфраструктуры, организация практической подготовки на собственной современной производственной базе, привлечение высококвалифицированных педагогических работников и другие преимущества многофункциональных колледжей способствуют повышению качества представляемого среднего профессионального образования.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