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Montserrat"/>
      <p:regular r:id="rId14"/>
      <p:bold r:id="rId15"/>
      <p:italic r:id="rId16"/>
      <p:boldItalic r:id="rId17"/>
    </p:embeddedFont>
    <p:embeddedFont>
      <p:font typeface="Montserrat ExtraBold"/>
      <p:bold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8">
          <p15:clr>
            <a:srgbClr val="A4A3A4"/>
          </p15:clr>
        </p15:guide>
        <p15:guide id="2" pos="2880">
          <p15:clr>
            <a:srgbClr val="A4A3A4"/>
          </p15:clr>
        </p15:guide>
        <p15:guide id="3" pos="2119">
          <p15:clr>
            <a:srgbClr val="9AA0A6"/>
          </p15:clr>
        </p15:guide>
        <p15:guide id="4" pos="1428">
          <p15:clr>
            <a:srgbClr val="9AA0A6"/>
          </p15:clr>
        </p15:guide>
        <p15:guide id="5" orient="horz" pos="432">
          <p15:clr>
            <a:srgbClr val="9AA0A6"/>
          </p15:clr>
        </p15:guide>
        <p15:guide id="6" pos="32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8" orient="horz"/>
        <p:guide pos="2880"/>
        <p:guide pos="2119"/>
        <p:guide pos="1428"/>
        <p:guide pos="432" orient="horz"/>
        <p:guide pos="32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ExtraBold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ExtraBold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ab14deaf17_1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ab14deaf17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b1929b63d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b1929b63d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b2582649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b2582649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b2582649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b2582649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ab25826496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ab2582649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ab25826496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ab25826496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ab2582649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ab2582649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3364025" y="1455650"/>
            <a:ext cx="3534300" cy="1740300"/>
          </a:xfrm>
          <a:prstGeom prst="rect">
            <a:avLst/>
          </a:prstGeom>
          <a:solidFill>
            <a:srgbClr val="B0241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498475" y="1545300"/>
            <a:ext cx="3994800" cy="15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СПК. РЕЕСТРЫ ПРОФЕССИОНАЛЬНЫХ КВАЛИФИКАЦИЙ. 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ЦЕНТРЫ ОЦЕНКИ КВАЛИФИКАЦИЙ</a:t>
            </a:r>
            <a:endParaRPr sz="1800">
              <a:solidFill>
                <a:schemeClr val="lt1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2267024" y="1340156"/>
            <a:ext cx="37875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364025" y="3195875"/>
            <a:ext cx="3534300" cy="115500"/>
          </a:xfrm>
          <a:prstGeom prst="rect">
            <a:avLst/>
          </a:prstGeom>
          <a:solidFill>
            <a:srgbClr val="6666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/>
        </p:nvSpPr>
        <p:spPr>
          <a:xfrm>
            <a:off x="2190825" y="503075"/>
            <a:ext cx="5707200" cy="6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СОВЕТ ПО ПРОФЕССИОНАЛЬНЫМ КВАЛИФИКАЦИЯМ (СПК) –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2190825" y="1183475"/>
            <a:ext cx="6089100" cy="278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орган, основной целью деятельности которого является формирование и развитие системы профессиональных квалификаций. Советы создаются на базе объединений работодателей, ассоциаций</a:t>
            </a:r>
            <a:b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600">
                <a:solidFill>
                  <a:srgbClr val="5A6469"/>
                </a:solidFill>
                <a:latin typeface="Montserrat"/>
                <a:ea typeface="Montserrat"/>
                <a:cs typeface="Montserrat"/>
                <a:sym typeface="Montserrat"/>
              </a:rPr>
              <a:t>и организаций, представляющих профессиональные сообщества. В состав совета по профессиональным квалификациям входят представители профессиональных союзов, образовательных, научных и других организаций.</a:t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5A646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2192350" y="444200"/>
            <a:ext cx="5956500" cy="43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Советы по профессиональным квалификациям осуществляют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рамках определенного вида профессиональной деятельности следующие функции: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проведение мониторинга рынка труда, появления новых профессий, изменений в наименованиях и перечнях профессий;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разработка, применение и актуализация профессиональных стандартов;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разработка, применение и актуализация отраслевой рамки квалификаций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квалификационных требований;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организация и координация деятельности центров независимой оценки квалификации;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участие в разработке государственных стандартов профессионального образования, актуализации программ профессионального образования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обучения, а также в организации деятельности по профессионально- общественной аккредитации образовательных программ.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Приоритетным направлением государственной политики является модернизация системы профессиональных квалификаций. Изменения в экономике и обществе стали основанием для того, чтобы осуществлять мониторинг рынка труда, формировать базу вновь появляющихся профессий, оценивать потребность общества и экономики в тех или иных профессиях. 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6"/>
          <p:cNvSpPr txBox="1"/>
          <p:nvPr/>
        </p:nvSpPr>
        <p:spPr>
          <a:xfrm>
            <a:off x="2192350" y="520400"/>
            <a:ext cx="5956500" cy="43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Реестры профессиональных квалификаций включают в себя следующую информацию: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наименование Совета по профессиональным квалификациям;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наименование профессионального стандарта;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реквизиты профессионального стандарта;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уровень квалификации;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наименования трудовых функций;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документы для прохождения профессионального экзамена;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срок действия свидетельства;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квалификационное требование;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вид профессиональной деятельности;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сведения об оценочных средствах.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7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44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9749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/>
        </p:nvSpPr>
        <p:spPr>
          <a:xfrm>
            <a:off x="439750" y="368000"/>
            <a:ext cx="4276200" cy="43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Еще одним приоритетным направлением государственной политики является внедрение независимой оценки квалификации.</a:t>
            </a:r>
            <a:b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b="1" lang="en" sz="1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Для решения этой задачи Советы по профессиональным квалификациям наделяются следующими полномочиями: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утверждать оценочные средства по соответствующим квалификациям для дальнейшего использования центрами оценки квалификаций при проведении профессионального экзамена по соответствующей квалификации;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разрабатывать проекты наименований квалификаций и требования к квалификации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указанием сроков действия свидетельств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 квалификации и документов, необходимых для прохождения соискателем профессионального экзамена;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проводить отбор организаций для выполнения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ими функций центров оценки квалификаций;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определять для каждого центра оценки квалификаций наименования квалификаций,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 которым будет проводиться независимая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оценка квалификации;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4639750" y="368000"/>
            <a:ext cx="3888000" cy="43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осуществлять мониторинг деятельности центров оценки квалификаций и контроль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за их деятельностью;</a:t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принимать решение о прекращении полномочий центров оценки квалификаций;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проверять, обрабатывать и признавать результаты независимой оценки квалификации, принимать решение о выдаче свидетельств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 квалификации;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проводить по решению национального совета независимую оценку квалификации;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создавать апелляционную комиссию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 рассмотрению жалоб, связанных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 результатами проведения профессионального экзамена и выдачей свидетельства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 квалификации;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передавать в национальное агентство развития квалификаций информацию о проектах, принятых решениях, выданных свидетельствах для их внесения в реестр.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18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8"/>
          <p:cNvSpPr txBox="1"/>
          <p:nvPr/>
        </p:nvSpPr>
        <p:spPr>
          <a:xfrm>
            <a:off x="2190825" y="503075"/>
            <a:ext cx="6321300" cy="423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ЦЕНТР ОЦЕНКИ КВАЛИФИКАЦИЙ</a:t>
            </a:r>
            <a:r>
              <a:rPr lang="en" sz="1600">
                <a:solidFill>
                  <a:srgbClr val="B02414"/>
                </a:solidFill>
                <a:latin typeface="Montserrat"/>
                <a:ea typeface="Montserrat"/>
                <a:cs typeface="Montserrat"/>
                <a:sym typeface="Montserrat"/>
              </a:rPr>
              <a:t> – </a:t>
            </a: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это юридическое лицо, осуществляющее в соответствии с Федеральным законом деятельность по проведению независимой оценки квалификации. 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Независимая оценка квалификации работников или лиц, претендующих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на осуществление определенного вида трудовой деятельности – это процедура подтверждения соответствия квалификации соискателя положениям профессионального стандарта или квалификационным требованиям, установленным федеральными законами и иными нормативными правовыми актами Российской Федерации.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ОСНОВНЫЕ ЦЕЛИ ДЕЯТЕЛЬНОСТИ ЦЕНТРОВ НЕЗАВИСИМОЙ ОЦЕНКИ:</a:t>
            </a:r>
            <a:b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</a:br>
            <a:endParaRPr sz="1600">
              <a:solidFill>
                <a:srgbClr val="B0241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►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реализация признаваемых на российском рынке труда объективных, прозрачных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и достоверных процедур оценки квалификаций граждан вне зависимости от способов их освоения;</a:t>
            </a:r>
            <a:br>
              <a:rPr lang="en" sz="1000"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Montserrat"/>
              <a:buChar char="►"/>
            </a:pPr>
            <a:r>
              <a:rPr lang="en" sz="1000">
                <a:latin typeface="Montserrat"/>
                <a:ea typeface="Montserrat"/>
                <a:cs typeface="Montserrat"/>
                <a:sym typeface="Montserrat"/>
              </a:rPr>
              <a:t>обеспечение гарантии соответствия подтвержденных квалификаций специалиста установленным требованиям, правилам, стандартам и общепринятым процедурам независимой оценки квалификаций.</a:t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9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9"/>
          <p:cNvSpPr txBox="1"/>
          <p:nvPr/>
        </p:nvSpPr>
        <p:spPr>
          <a:xfrm>
            <a:off x="2192350" y="444200"/>
            <a:ext cx="5956500" cy="43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ЗАДАЧИ НЕЗАВИСИМОЙ ОЦЕНКИ КВАЛИФИКАЦИИ:</a:t>
            </a:r>
            <a:endParaRPr sz="1600">
              <a:solidFill>
                <a:srgbClr val="B0241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повышение профессиональной мобильности работников;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оценка качества профессионального образования и обучения;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создание условий для участия работников в непрерывном образовании;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усиление роли профессиональных сообществ в развитии профессиональных квалификаций;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установление и подтверждение соответствия квалификации соискателя положениям профессионального стандарта; 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повышение конкурентоспособности на рынке труда лиц, прошедших оценку квалификации.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0"/>
          <p:cNvPicPr preferRelativeResize="0"/>
          <p:nvPr/>
        </p:nvPicPr>
        <p:blipFill rotWithShape="1">
          <a:blip r:embed="rId3">
            <a:alphaModFix/>
          </a:blip>
          <a:srcRect b="0" l="18220" r="0" t="0"/>
          <a:stretch/>
        </p:blipFill>
        <p:spPr>
          <a:xfrm>
            <a:off x="0" y="0"/>
            <a:ext cx="4526124" cy="518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-114321"/>
            <a:ext cx="3787500" cy="247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024" y="5020029"/>
            <a:ext cx="3787500" cy="247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/>
        </p:nvSpPr>
        <p:spPr>
          <a:xfrm>
            <a:off x="2192350" y="444200"/>
            <a:ext cx="5956500" cy="43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B02414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ФУНКЦИИ ЦЕНТРОВ НЕЗАВИСИМОЙ ОЦЕНКИ:</a:t>
            </a:r>
            <a:endParaRPr sz="1600">
              <a:solidFill>
                <a:srgbClr val="B02414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предоставление соискателям необходимой информации о процедурах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 правилах независимой оценки квалификации;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организация и проведение в соответствии с руководящими и методическими документами отраслевого Совета по профессиональным квалификациям независимой оценки квалификаций на соответствие требованиям профессиональных стандартов и квалификаций;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формирование сведений о результатах оценки квалификаций и передача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их в отраслевой Совет по профессиональным квалификациям для обработки, анализа и внесения в Федеральный реестр;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2921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Montserrat"/>
              <a:buChar char="►"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оформление и выдача соискателю заключения квалификационной комиссии, в случае успешного прохождения оценки квалификации - свидетельства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о профессиональной квалификации.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Актуальность создания и широкого внедрения независимой оценки квалификации</a:t>
            </a:r>
            <a:b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" sz="10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в практику вызвана необходимостью повысить эффективность процессов обеспечения экономики страны квалифицированными специалистами.</a:t>
            </a:r>
            <a:endParaRPr sz="10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