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Montserrat ExtraBold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8">
          <p15:clr>
            <a:srgbClr val="A4A3A4"/>
          </p15:clr>
        </p15:guide>
        <p15:guide id="2" pos="2880">
          <p15:clr>
            <a:srgbClr val="A4A3A4"/>
          </p15:clr>
        </p15:guide>
        <p15:guide id="3" pos="2119">
          <p15:clr>
            <a:srgbClr val="9AA0A6"/>
          </p15:clr>
        </p15:guide>
        <p15:guide id="4" pos="1428">
          <p15:clr>
            <a:srgbClr val="9AA0A6"/>
          </p15:clr>
        </p15:guide>
        <p15:guide id="5" orient="horz" pos="432">
          <p15:clr>
            <a:srgbClr val="9AA0A6"/>
          </p15:clr>
        </p15:guide>
        <p15:guide id="6" pos="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8" orient="horz"/>
        <p:guide pos="2880"/>
        <p:guide pos="2119"/>
        <p:guide pos="1428"/>
        <p:guide pos="432" orient="horz"/>
        <p:guide pos="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ExtraBold-bold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ntserratExtra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21198515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21198515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b4dff458c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b4dff458c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b4dff458c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b4dff458c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b4dff458c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b4dff458c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b4dff458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b4dff458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b4dff458c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b4dff458c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972275" y="1455650"/>
            <a:ext cx="3787500" cy="839400"/>
          </a:xfrm>
          <a:prstGeom prst="rect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086550" y="1522875"/>
            <a:ext cx="44370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РАЗРАБОТКА ПРОГРАММ ВОСПИТАНИЯ В СПО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67024" y="1340156"/>
            <a:ext cx="37875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972275" y="2286579"/>
            <a:ext cx="37875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92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438225" y="352350"/>
            <a:ext cx="38637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Важнейшая задача воспитания – выявление склонностей и дарований, развитие в соответствии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индивидуальными особенностями человека, его способностями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возможностями.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ЦЕЛЬ ВОСПИТАТЕЛЬНОЙ ДЕЯТЕЛЬНОСТИ</a:t>
            </a:r>
            <a:b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как вида педагогической деятельности состоит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формировании человека, обладающего необходимыми личностными социальными качествами и приемлемыми формами их проявления, которые составляют часть культуры, выделенную для воспитания. Для достижения цели воспитательной работы необходимо обеспечивать взаимосвязанный комплекс различных видов воспитания.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4897" y="685800"/>
            <a:ext cx="4665830" cy="329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92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362025" y="269075"/>
            <a:ext cx="40083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Существует несколько видов воспитательной деятельности, 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входящих в единую воспитательную систему (совокупность компонентов социальной действительности, обеспечивающих духовное</a:t>
            </a:r>
            <a:b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нравственное становление, а также творческое развитие личности): 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Умственное воспитание – 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сознательное усвоение системы знаний содействует развитию логического мышления, памяти, внимания, воображения, умственных способностей, склонностей и дарований.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Физическое воспитание – 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неотъемлемая составляющая часть почти всех воспитательных систем. Физическое воспитание способствует выработке</a:t>
            </a:r>
            <a:b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 молодежи качеств, необходимых для успешной умственной и трудовой деятельности.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Трудовое воспитание 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охватывает те аспекты воспитательного процесса, где формируются трудовые действия, складываются производственные отношения, изучаются орудия труда и способы их использования. Труд в процессе воспитания выступает и как ведущий фактор развития личности.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5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629225" y="269075"/>
            <a:ext cx="41007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Нравственное воспитание – 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формирует нравственные понятия, суждения, чувства</a:t>
            </a:r>
            <a:b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убеждения, навыки и привычки поведения, соответствующие нормам общества. В основе нравственного воспитания подрастающего поколения лежат как общечеловеческие ценности, непреходящие моральные нормы, выработанные людьми в процессе исторического развития общества, так и новые принципы и нормы, возникшие на современном этапе развития общества.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Культурно-эстетическое (эмоциональное) воспитание</a:t>
            </a:r>
            <a:r>
              <a:rPr lang="en" sz="10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– базовый компонент цели воспитания и воспитательной системы, обобщающий развитие эстетических идеалов, потребностей и вкусов у воспитанников. Задачи эстетического воспитания условно можно разделить на две группы — приобретение теоретических знаний и формирование практических умений. </a:t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436221" y="1509999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436221" y="2500599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36221" y="3774523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4711996" y="383373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4711996" y="2310883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399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438225" y="894725"/>
            <a:ext cx="3863700" cy="26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ontserrat"/>
                <a:ea typeface="Montserrat"/>
                <a:cs typeface="Montserrat"/>
                <a:sym typeface="Montserrat"/>
              </a:rPr>
              <a:t>Стратегия развития воспитания</a:t>
            </a:r>
            <a:br>
              <a:rPr b="1" lang="en" sz="12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latin typeface="Montserrat"/>
                <a:ea typeface="Montserrat"/>
                <a:cs typeface="Montserrat"/>
                <a:sym typeface="Montserrat"/>
              </a:rPr>
              <a:t>в Российской Федерации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на период до 2025 года (утверждена распоряжением Правительства Российской Федерации от 29 мая 2015 года N 996-р) развивает механизмы, предусмотренные Федеральным законом «Об образовании в Российской Федерации» (№273-ФЗ от 29.12.2012)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и рассматривает воспитание как неотъемлемую часть образования, взаимосвязанную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с обучением, но осуществляемую также</a:t>
            </a:r>
            <a:br>
              <a:rPr lang="en" sz="11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в форме самостоятельной деятельности.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4688525" y="1174450"/>
            <a:ext cx="3607800" cy="22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</a:t>
            </a: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качестве основных направлений воспитания в Стратегии развития воспитания в РФ выделены:  гражданское воспитание; патриотическое воспитание; духовное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нравственное воспитание; приобщение детей к культурному наследию; популяризация научных знаний; физическое воспитание и формирование культуры здоровья;  экологическое воспитание.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7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199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/>
        </p:nvSpPr>
        <p:spPr>
          <a:xfrm>
            <a:off x="362025" y="345275"/>
            <a:ext cx="38637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Исходя из принципов системного подхода, системообразующими элементами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воспитательной деятельности в СПО являются: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содержание воспитательной деятельности;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виды, методы и формы воспитательной деятельности;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взаимодействие с внешней средой – </a:t>
            </a: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социальные институты, экспертные сообщества, общественные движения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организации;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программа развития профессионального образовательного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учреждения (ПОО) – </a:t>
            </a: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соответствии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которой разрабатывается программа организации воспитательной работы ПОО как ее органическая и важная составляющая;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4602325" y="345275"/>
            <a:ext cx="41706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объект управления – </a:t>
            </a: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воспитательный коллектив ПОО;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субъект управления – </a:t>
            </a: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ответственные исполнители и организационная структура воспитательной деятельности в СПО;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мониторинг результатов образования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целом и воспитательной деятельности как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ее составляющей – как основа организации обратной связи, являющейся необходимым условием эффективности системы управления.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Примерная программа воспитания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социализации обучающихся строится на основе социокультурных, духовно-нравственных ценностей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принятых в обществе правил и норм поведения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интересах человека, семьи, общества и государства и направлена на воспитание взаимоуважения, трудолюбия, гражданственности, патриотизма, ответственности, правовой культуры, бережного отношения к природе и окружающей среде. 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8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199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8"/>
          <p:cNvSpPr txBox="1"/>
          <p:nvPr/>
        </p:nvSpPr>
        <p:spPr>
          <a:xfrm>
            <a:off x="362025" y="345275"/>
            <a:ext cx="38637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Примерная программа воспитания и социализации обучающихся обеспечивает: 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Достижение обучающимися личностных результатов освоения образовательной программы среднего общего образования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соответствии с требованиями ФГОС СОО;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Формирование уклада жизни организации, осуществляющей образовательную деятельность, учитывающего историко-культурную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этническую специфику региона,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котором находится организация, осуществляющая образовательную деятельность, а также потребности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индивидуальные социальные инициативы обучающихся, особенности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их социального взаимодействия вне организации, осуществляющей образовательную деятельность, характера профессиональных предпочтений.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4602325" y="345275"/>
            <a:ext cx="41706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Содержательный раздел программы определяет общее содержание среднего общего образования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включает образовательные программы, ориентированные на достижение личностных, предметных и метапредметных результатов, в том числе программу воспитания и социализации обучающихся, предусматривающую такие направления, как духовно-нравственное развитие, воспитание обучающихся, их социализация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профессиональная ориентация, формирование экологической культуры, культуры здорового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безопасного образа жизни.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Планируемые результаты освоения обучающимися основной образовательной программы среднего общего образования являются содержательной и критериальной основой для разработки программ развития универсальных учебных действий, воспитания и социализации.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436221" y="912171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436221" y="1760075"/>
            <a:ext cx="373200" cy="373200"/>
          </a:xfrm>
          <a:prstGeom prst="ellipse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2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199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/>
        </p:nvSpPr>
        <p:spPr>
          <a:xfrm>
            <a:off x="362025" y="345275"/>
            <a:ext cx="4008300" cy="47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Одной и современных тенденций является разработка программ организации воспитательной деятельности в СПО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как проекта.</a:t>
            </a: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учетом основных этапов разработки проекта, </a:t>
            </a: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методика разработки программы воспитательной работы предполагает реализацию следующих этапов: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4602325" y="345275"/>
            <a:ext cx="4170600" cy="4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Изучение нормативно-правовых документов различных уровней управления, определяющих приоритетные задачи и направления воспитательной работы.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Формирование команды проекта, составление матрицы ответственности.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Комплексный анализ ситуации, определяющий ключевые проблемы и перспективные направления реализации воспитательной работы, а также потребности и возможности конкретной ПОО.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Определение концепции, целей и задач воспитательной деятельности.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Определение ключевых направлений воспитательной работы в ПОО.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Выбор форм воспитательных мероприятий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формирование портфеля проектов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мероприятий.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Составление плана мероприятий.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Оценка потребности в ресурсах на реализацию программы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Корректировка программы с учетом наличия</a:t>
            </a:r>
            <a:b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доступности ресурсов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►"/>
            </a:pPr>
            <a:r>
              <a:rPr lang="en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Формирование системы мониторинга результатов реализации программы.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550" y="1257300"/>
            <a:ext cx="3598172" cy="25450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